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</p:sldIdLst>
  <p:sldSz cx="10080625" cy="7559675"/>
  <p:notesSz cx="7559675" cy="10691813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9" d="100"/>
          <a:sy n="69" d="100"/>
        </p:scale>
        <p:origin x="-1200" y="-72"/>
      </p:cViewPr>
      <p:guideLst>
        <p:guide orient="horz" pos="2381"/>
        <p:guide pos="317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theme" Target="theme/theme1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9071280" cy="43844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280" cy="4384440"/>
          </a:xfrm>
          <a:prstGeom prst="rect">
            <a:avLst/>
          </a:prstGeom>
        </p:spPr>
        <p:txBody>
          <a:bodyPr lIns="0" tIns="0" rIns="0" bIns="0"/>
          <a:lstStyle/>
          <a:p>
            <a:endParaRPr lang="de-DE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560" cy="4384440"/>
          </a:xfrm>
          <a:prstGeom prst="rect">
            <a:avLst/>
          </a:prstGeom>
        </p:spPr>
        <p:txBody>
          <a:bodyPr lIns="0" tIns="0" rIns="0" bIns="0"/>
          <a:lstStyle/>
          <a:p>
            <a:endParaRPr lang="de-DE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5152320" y="1769040"/>
            <a:ext cx="4426560" cy="4384440"/>
          </a:xfrm>
          <a:prstGeom prst="rect">
            <a:avLst/>
          </a:prstGeom>
        </p:spPr>
        <p:txBody>
          <a:bodyPr lIns="0" tIns="0" rIns="0" bIns="0"/>
          <a:lstStyle/>
          <a:p>
            <a:endParaRPr lang="de-DE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280" cy="58503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56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 lang="de-DE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56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 lang="de-DE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5152320" y="1769040"/>
            <a:ext cx="4426560" cy="4384440"/>
          </a:xfrm>
          <a:prstGeom prst="rect">
            <a:avLst/>
          </a:prstGeom>
        </p:spPr>
        <p:txBody>
          <a:bodyPr lIns="0" tIns="0" rIns="0" bIns="0"/>
          <a:lstStyle/>
          <a:p>
            <a:endParaRPr lang="de-DE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560" cy="4384440"/>
          </a:xfrm>
          <a:prstGeom prst="rect">
            <a:avLst/>
          </a:prstGeom>
        </p:spPr>
        <p:txBody>
          <a:bodyPr lIns="0" tIns="0" rIns="0" bIns="0"/>
          <a:lstStyle/>
          <a:p>
            <a:endParaRPr lang="de-DE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152320" y="1769040"/>
            <a:ext cx="442656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 lang="de-DE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152320" y="4059360"/>
            <a:ext cx="442656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 lang="de-DE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56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 lang="de-DE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52320" y="1769040"/>
            <a:ext cx="442656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 lang="de-DE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28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 lang="de-DE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28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 lang="de-DE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28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 lang="de-DE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56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 lang="de-DE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152320" y="1769040"/>
            <a:ext cx="442656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 lang="de-DE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5152320" y="4059360"/>
            <a:ext cx="442656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 lang="de-DE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56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 lang="de-DE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280" cy="4384440"/>
          </a:xfrm>
          <a:prstGeom prst="rect">
            <a:avLst/>
          </a:prstGeom>
        </p:spPr>
        <p:txBody>
          <a:bodyPr lIns="0" tIns="0" rIns="0" bIns="0"/>
          <a:lstStyle/>
          <a:p>
            <a:endParaRPr lang="de-DE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280" cy="4384440"/>
          </a:xfrm>
          <a:prstGeom prst="rect">
            <a:avLst/>
          </a:prstGeom>
        </p:spPr>
        <p:txBody>
          <a:bodyPr lIns="0" tIns="0" rIns="0" bIns="0"/>
          <a:lstStyle/>
          <a:p>
            <a:endParaRPr lang="de-DE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34" name="Grafik 33"/>
          <p:cNvPicPr/>
          <p:nvPr/>
        </p:nvPicPr>
        <p:blipFill>
          <a:blip r:embed="rId2"/>
          <a:stretch/>
        </p:blipFill>
        <p:spPr>
          <a:xfrm>
            <a:off x="2292120" y="1768680"/>
            <a:ext cx="5495040" cy="4384440"/>
          </a:xfrm>
          <a:prstGeom prst="rect">
            <a:avLst/>
          </a:prstGeom>
          <a:ln>
            <a:noFill/>
          </a:ln>
        </p:spPr>
      </p:pic>
      <p:pic>
        <p:nvPicPr>
          <p:cNvPr id="35" name="Grafik 34"/>
          <p:cNvPicPr/>
          <p:nvPr/>
        </p:nvPicPr>
        <p:blipFill>
          <a:blip r:embed="rId2"/>
          <a:stretch/>
        </p:blipFill>
        <p:spPr>
          <a:xfrm>
            <a:off x="2292120" y="1768680"/>
            <a:ext cx="5495040" cy="43844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9071280" cy="43844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280" cy="4384440"/>
          </a:xfrm>
          <a:prstGeom prst="rect">
            <a:avLst/>
          </a:prstGeom>
        </p:spPr>
        <p:txBody>
          <a:bodyPr lIns="0" tIns="0" rIns="0" bIns="0"/>
          <a:lstStyle/>
          <a:p>
            <a:endParaRPr lang="de-DE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560" cy="4384440"/>
          </a:xfrm>
          <a:prstGeom prst="rect">
            <a:avLst/>
          </a:prstGeom>
        </p:spPr>
        <p:txBody>
          <a:bodyPr lIns="0" tIns="0" rIns="0" bIns="0"/>
          <a:lstStyle/>
          <a:p>
            <a:endParaRPr lang="de-DE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4" name="PlaceHolder 3"/>
          <p:cNvSpPr>
            <a:spLocks noGrp="1"/>
          </p:cNvSpPr>
          <p:nvPr>
            <p:ph type="body"/>
          </p:nvPr>
        </p:nvSpPr>
        <p:spPr>
          <a:xfrm>
            <a:off x="5152320" y="1769040"/>
            <a:ext cx="4426560" cy="4384440"/>
          </a:xfrm>
          <a:prstGeom prst="rect">
            <a:avLst/>
          </a:prstGeom>
        </p:spPr>
        <p:txBody>
          <a:bodyPr lIns="0" tIns="0" rIns="0" bIns="0"/>
          <a:lstStyle/>
          <a:p>
            <a:endParaRPr lang="de-DE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280" cy="58503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56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 lang="de-DE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56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 lang="de-DE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0" name="PlaceHolder 4"/>
          <p:cNvSpPr>
            <a:spLocks noGrp="1"/>
          </p:cNvSpPr>
          <p:nvPr>
            <p:ph type="body"/>
          </p:nvPr>
        </p:nvSpPr>
        <p:spPr>
          <a:xfrm>
            <a:off x="5152320" y="1769040"/>
            <a:ext cx="4426560" cy="4384440"/>
          </a:xfrm>
          <a:prstGeom prst="rect">
            <a:avLst/>
          </a:prstGeom>
        </p:spPr>
        <p:txBody>
          <a:bodyPr lIns="0" tIns="0" rIns="0" bIns="0"/>
          <a:lstStyle/>
          <a:p>
            <a:endParaRPr lang="de-DE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560" cy="4384440"/>
          </a:xfrm>
          <a:prstGeom prst="rect">
            <a:avLst/>
          </a:prstGeom>
        </p:spPr>
        <p:txBody>
          <a:bodyPr lIns="0" tIns="0" rIns="0" bIns="0"/>
          <a:lstStyle/>
          <a:p>
            <a:endParaRPr lang="de-DE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3" name="PlaceHolder 3"/>
          <p:cNvSpPr>
            <a:spLocks noGrp="1"/>
          </p:cNvSpPr>
          <p:nvPr>
            <p:ph type="body"/>
          </p:nvPr>
        </p:nvSpPr>
        <p:spPr>
          <a:xfrm>
            <a:off x="5152320" y="1769040"/>
            <a:ext cx="442656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 lang="de-DE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4" name="PlaceHolder 4"/>
          <p:cNvSpPr>
            <a:spLocks noGrp="1"/>
          </p:cNvSpPr>
          <p:nvPr>
            <p:ph type="body"/>
          </p:nvPr>
        </p:nvSpPr>
        <p:spPr>
          <a:xfrm>
            <a:off x="5152320" y="4059360"/>
            <a:ext cx="442656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 lang="de-DE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56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 lang="de-DE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5152320" y="1769040"/>
            <a:ext cx="442656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 lang="de-DE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28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 lang="de-DE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28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 lang="de-DE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28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 lang="de-DE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56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 lang="de-DE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>
          <a:xfrm>
            <a:off x="5152320" y="1769040"/>
            <a:ext cx="442656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 lang="de-DE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5" name="PlaceHolder 4"/>
          <p:cNvSpPr>
            <a:spLocks noGrp="1"/>
          </p:cNvSpPr>
          <p:nvPr>
            <p:ph type="body"/>
          </p:nvPr>
        </p:nvSpPr>
        <p:spPr>
          <a:xfrm>
            <a:off x="5152320" y="4059360"/>
            <a:ext cx="442656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 lang="de-DE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6" name="PlaceHolder 5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56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 lang="de-DE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280" cy="4384440"/>
          </a:xfrm>
          <a:prstGeom prst="rect">
            <a:avLst/>
          </a:prstGeom>
        </p:spPr>
        <p:txBody>
          <a:bodyPr lIns="0" tIns="0" rIns="0" bIns="0"/>
          <a:lstStyle/>
          <a:p>
            <a:endParaRPr lang="de-DE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280" cy="4384440"/>
          </a:xfrm>
          <a:prstGeom prst="rect">
            <a:avLst/>
          </a:prstGeom>
        </p:spPr>
        <p:txBody>
          <a:bodyPr lIns="0" tIns="0" rIns="0" bIns="0"/>
          <a:lstStyle/>
          <a:p>
            <a:endParaRPr lang="de-DE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70" name="Grafik 69"/>
          <p:cNvPicPr/>
          <p:nvPr/>
        </p:nvPicPr>
        <p:blipFill>
          <a:blip r:embed="rId2"/>
          <a:stretch/>
        </p:blipFill>
        <p:spPr>
          <a:xfrm>
            <a:off x="2292120" y="1768680"/>
            <a:ext cx="5495040" cy="4384440"/>
          </a:xfrm>
          <a:prstGeom prst="rect">
            <a:avLst/>
          </a:prstGeom>
          <a:ln>
            <a:noFill/>
          </a:ln>
        </p:spPr>
      </p:pic>
      <p:pic>
        <p:nvPicPr>
          <p:cNvPr id="71" name="Grafik 70"/>
          <p:cNvPicPr/>
          <p:nvPr/>
        </p:nvPicPr>
        <p:blipFill>
          <a:blip r:embed="rId2"/>
          <a:stretch/>
        </p:blipFill>
        <p:spPr>
          <a:xfrm>
            <a:off x="2292120" y="1768680"/>
            <a:ext cx="5495040" cy="43844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9071280" cy="43844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280" cy="4384440"/>
          </a:xfrm>
          <a:prstGeom prst="rect">
            <a:avLst/>
          </a:prstGeom>
        </p:spPr>
        <p:txBody>
          <a:bodyPr lIns="0" tIns="0" rIns="0" bIns="0"/>
          <a:lstStyle/>
          <a:p>
            <a:endParaRPr lang="de-DE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560" cy="4384440"/>
          </a:xfrm>
          <a:prstGeom prst="rect">
            <a:avLst/>
          </a:prstGeom>
        </p:spPr>
        <p:txBody>
          <a:bodyPr lIns="0" tIns="0" rIns="0" bIns="0"/>
          <a:lstStyle/>
          <a:p>
            <a:endParaRPr lang="de-DE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1" name="PlaceHolder 3"/>
          <p:cNvSpPr>
            <a:spLocks noGrp="1"/>
          </p:cNvSpPr>
          <p:nvPr>
            <p:ph type="body"/>
          </p:nvPr>
        </p:nvSpPr>
        <p:spPr>
          <a:xfrm>
            <a:off x="5152320" y="1769040"/>
            <a:ext cx="4426560" cy="4384440"/>
          </a:xfrm>
          <a:prstGeom prst="rect">
            <a:avLst/>
          </a:prstGeom>
        </p:spPr>
        <p:txBody>
          <a:bodyPr lIns="0" tIns="0" rIns="0" bIns="0"/>
          <a:lstStyle/>
          <a:p>
            <a:endParaRPr lang="de-DE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280" cy="58503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56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 lang="de-DE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6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56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 lang="de-DE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7" name="PlaceHolder 4"/>
          <p:cNvSpPr>
            <a:spLocks noGrp="1"/>
          </p:cNvSpPr>
          <p:nvPr>
            <p:ph type="body"/>
          </p:nvPr>
        </p:nvSpPr>
        <p:spPr>
          <a:xfrm>
            <a:off x="5152320" y="1769040"/>
            <a:ext cx="4426560" cy="4384440"/>
          </a:xfrm>
          <a:prstGeom prst="rect">
            <a:avLst/>
          </a:prstGeom>
        </p:spPr>
        <p:txBody>
          <a:bodyPr lIns="0" tIns="0" rIns="0" bIns="0"/>
          <a:lstStyle/>
          <a:p>
            <a:endParaRPr lang="de-DE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560" cy="4384440"/>
          </a:xfrm>
          <a:prstGeom prst="rect">
            <a:avLst/>
          </a:prstGeom>
        </p:spPr>
        <p:txBody>
          <a:bodyPr lIns="0" tIns="0" rIns="0" bIns="0"/>
          <a:lstStyle/>
          <a:p>
            <a:endParaRPr lang="de-DE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0" name="PlaceHolder 3"/>
          <p:cNvSpPr>
            <a:spLocks noGrp="1"/>
          </p:cNvSpPr>
          <p:nvPr>
            <p:ph type="body"/>
          </p:nvPr>
        </p:nvSpPr>
        <p:spPr>
          <a:xfrm>
            <a:off x="5152320" y="1769040"/>
            <a:ext cx="442656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 lang="de-DE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1" name="PlaceHolder 4"/>
          <p:cNvSpPr>
            <a:spLocks noGrp="1"/>
          </p:cNvSpPr>
          <p:nvPr>
            <p:ph type="body"/>
          </p:nvPr>
        </p:nvSpPr>
        <p:spPr>
          <a:xfrm>
            <a:off x="5152320" y="4059360"/>
            <a:ext cx="442656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 lang="de-DE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56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 lang="de-DE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5152320" y="1769040"/>
            <a:ext cx="442656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 lang="de-DE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28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 lang="de-DE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28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 lang="de-DE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28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 lang="de-DE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56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 lang="de-DE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1" name="PlaceHolder 3"/>
          <p:cNvSpPr>
            <a:spLocks noGrp="1"/>
          </p:cNvSpPr>
          <p:nvPr>
            <p:ph type="body"/>
          </p:nvPr>
        </p:nvSpPr>
        <p:spPr>
          <a:xfrm>
            <a:off x="5152320" y="1769040"/>
            <a:ext cx="442656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 lang="de-DE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2" name="PlaceHolder 4"/>
          <p:cNvSpPr>
            <a:spLocks noGrp="1"/>
          </p:cNvSpPr>
          <p:nvPr>
            <p:ph type="body"/>
          </p:nvPr>
        </p:nvSpPr>
        <p:spPr>
          <a:xfrm>
            <a:off x="5152320" y="4059360"/>
            <a:ext cx="442656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 lang="de-DE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3" name="PlaceHolder 5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56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 lang="de-DE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280" cy="4384440"/>
          </a:xfrm>
          <a:prstGeom prst="rect">
            <a:avLst/>
          </a:prstGeom>
        </p:spPr>
        <p:txBody>
          <a:bodyPr lIns="0" tIns="0" rIns="0" bIns="0"/>
          <a:lstStyle/>
          <a:p>
            <a:endParaRPr lang="de-DE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280" cy="4384440"/>
          </a:xfrm>
          <a:prstGeom prst="rect">
            <a:avLst/>
          </a:prstGeom>
        </p:spPr>
        <p:txBody>
          <a:bodyPr lIns="0" tIns="0" rIns="0" bIns="0"/>
          <a:lstStyle/>
          <a:p>
            <a:endParaRPr lang="de-DE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07" name="Grafik 106"/>
          <p:cNvPicPr/>
          <p:nvPr/>
        </p:nvPicPr>
        <p:blipFill>
          <a:blip r:embed="rId2"/>
          <a:stretch/>
        </p:blipFill>
        <p:spPr>
          <a:xfrm>
            <a:off x="2292120" y="1768680"/>
            <a:ext cx="5495040" cy="4384440"/>
          </a:xfrm>
          <a:prstGeom prst="rect">
            <a:avLst/>
          </a:prstGeom>
          <a:ln>
            <a:noFill/>
          </a:ln>
        </p:spPr>
      </p:pic>
      <p:pic>
        <p:nvPicPr>
          <p:cNvPr id="108" name="Grafik 107"/>
          <p:cNvPicPr/>
          <p:nvPr/>
        </p:nvPicPr>
        <p:blipFill>
          <a:blip r:embed="rId2"/>
          <a:stretch/>
        </p:blipFill>
        <p:spPr>
          <a:xfrm>
            <a:off x="2292120" y="1768680"/>
            <a:ext cx="5495040" cy="43844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4"/>
          <a:tile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tIns="0" rIns="0" bIns="0"/>
          <a:lstStyle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32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Format des Gliederungstextes durch Klicken bearbeiten</a:t>
            </a:r>
          </a:p>
          <a:p>
            <a:pPr marL="864000" lvl="1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2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Zweite Gliederungsebene</a:t>
            </a:r>
          </a:p>
          <a:p>
            <a:pPr marL="1296000" lvl="2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4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Dritte Gliederungsebene</a:t>
            </a:r>
          </a:p>
          <a:p>
            <a:pPr marL="1728000" lvl="3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20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Vierte Gliederungsebene</a:t>
            </a:r>
          </a:p>
          <a:p>
            <a:pPr marL="2160000" lvl="4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Fünfte Gliederungsebene</a:t>
            </a:r>
          </a:p>
          <a:p>
            <a:pPr marL="2592000" lvl="5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Sechste Gliederungsebene</a:t>
            </a:r>
          </a:p>
          <a:p>
            <a:pPr marL="3024000" lvl="6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Siebte Gliederungsebene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4"/>
          <a:tile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280" cy="4384440"/>
          </a:xfrm>
          <a:prstGeom prst="rect">
            <a:avLst/>
          </a:prstGeom>
        </p:spPr>
        <p:txBody>
          <a:bodyPr lIns="0" tIns="0" rIns="0" bIns="0"/>
          <a:lstStyle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Format des Gliederungstextes durch Klicken bearbeiten</a:t>
            </a:r>
          </a:p>
          <a:p>
            <a:pPr marL="864000" lvl="1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Zweite Gliederungsebene</a:t>
            </a:r>
          </a:p>
          <a:p>
            <a:pPr marL="1296000" lvl="2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Dritte Gliederungsebene</a:t>
            </a:r>
          </a:p>
          <a:p>
            <a:pPr marL="1728000" lvl="3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Vierte Gliederungsebene</a:t>
            </a:r>
          </a:p>
          <a:p>
            <a:pPr marL="2160000" lvl="4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Fünfte Gliederungsebene</a:t>
            </a:r>
          </a:p>
          <a:p>
            <a:pPr marL="2592000" lvl="5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Sechste Gliederungsebene</a:t>
            </a:r>
          </a:p>
          <a:p>
            <a:pPr marL="3024000" lvl="6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Siebte Gliederungsebene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4"/>
          <a:tile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560" cy="4384440"/>
          </a:xfrm>
          <a:prstGeom prst="rect">
            <a:avLst/>
          </a:prstGeom>
        </p:spPr>
        <p:txBody>
          <a:bodyPr lIns="0" tIns="0" rIns="0" bIns="0"/>
          <a:lstStyle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Format des Gliederungstextes durch Klicken bearbeiten</a:t>
            </a:r>
          </a:p>
          <a:p>
            <a:pPr marL="864000" lvl="1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Zweite Gliederungsebene</a:t>
            </a:r>
          </a:p>
          <a:p>
            <a:pPr marL="1296000" lvl="2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Dritte Gliederungsebene</a:t>
            </a:r>
          </a:p>
          <a:p>
            <a:pPr marL="1728000" lvl="3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Vierte Gliederungsebene</a:t>
            </a:r>
          </a:p>
          <a:p>
            <a:pPr marL="2160000" lvl="4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Fünfte Gliederungsebene</a:t>
            </a:r>
          </a:p>
          <a:p>
            <a:pPr marL="2592000" lvl="5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Sechste Gliederungsebene</a:t>
            </a:r>
          </a:p>
          <a:p>
            <a:pPr marL="3024000" lvl="6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Siebte Gliederungsebene</a:t>
            </a: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560" cy="4384440"/>
          </a:xfrm>
          <a:prstGeom prst="rect">
            <a:avLst/>
          </a:prstGeom>
        </p:spPr>
        <p:txBody>
          <a:bodyPr lIns="0" tIns="0" rIns="0" bIns="0"/>
          <a:lstStyle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Format des Gliederungstextes durch Klicken bearbeiten</a:t>
            </a:r>
          </a:p>
          <a:p>
            <a:pPr marL="864000" lvl="1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Zweite Gliederungsebene</a:t>
            </a:r>
          </a:p>
          <a:p>
            <a:pPr marL="1296000" lvl="2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Dritte Gliederungsebene</a:t>
            </a:r>
          </a:p>
          <a:p>
            <a:pPr marL="1728000" lvl="3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Vierte Gliederungsebene</a:t>
            </a:r>
          </a:p>
          <a:p>
            <a:pPr marL="2160000" lvl="4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Fünfte Gliederungsebene</a:t>
            </a:r>
          </a:p>
          <a:p>
            <a:pPr marL="2592000" lvl="5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Sechste Gliederungsebene</a:t>
            </a:r>
          </a:p>
          <a:p>
            <a:pPr marL="3024000" lvl="6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Siebte Gliederungsebene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erliner-zeitung.de/in-seinem-antisemitismus-stand-wilhelm-ii--hitler-kaum-nach-1-bekenntnisse-des-monarchen-in-einer-neuen-veroeffentlichung--das-beste-waere-gas---wetterte-der-kaiser-17103334" TargetMode="External"/><Relationship Id="rId7" Type="http://schemas.openxmlformats.org/officeDocument/2006/relationships/hyperlink" Target="http://www.welt.de/kultur/history/article108335884/Die-grossen-Aufklaerer-waren-oft-Judenhasser.html" TargetMode="External"/><Relationship Id="rId2" Type="http://schemas.openxmlformats.org/officeDocument/2006/relationships/hyperlink" Target="http://www.sueddeutsche.de/politik/judenhasser-und-komponist-der-paranoia-fall-richard-wagner-1.1678112" TargetMode="Externa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de.wikipedia.org/wiki/Immanuel_Kant" TargetMode="External"/><Relationship Id="rId5" Type="http://schemas.openxmlformats.org/officeDocument/2006/relationships/hyperlink" Target="http://www.heise.de/tp/artikel/41/41064/1.html" TargetMode="External"/><Relationship Id="rId4" Type="http://schemas.openxmlformats.org/officeDocument/2006/relationships/hyperlink" Target="http://www.zeit.de/1994/48/wilhelm-ii-das-beste-waere-ga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CustomShape 1"/>
          <p:cNvSpPr/>
          <p:nvPr/>
        </p:nvSpPr>
        <p:spPr>
          <a:xfrm>
            <a:off x="504000" y="936000"/>
            <a:ext cx="9071280" cy="4103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de-DE" sz="4400" strike="noStrike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Richard Wagner &amp; Co:</a:t>
            </a:r>
          </a:p>
          <a:p>
            <a:pPr algn="ctr">
              <a:lnSpc>
                <a:spcPct val="100000"/>
              </a:lnSpc>
            </a:pPr>
            <a:r>
              <a:rPr lang="de-DE" sz="4400" strike="noStrike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Berühmte </a:t>
            </a:r>
            <a:r>
              <a:rPr lang="de-DE" sz="440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Antisemiten</a:t>
            </a:r>
            <a:endParaRPr lang="de-DE" sz="18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0" name="CustomShape 2"/>
          <p:cNvSpPr/>
          <p:nvPr/>
        </p:nvSpPr>
        <p:spPr>
          <a:xfrm>
            <a:off x="504360" y="5040000"/>
            <a:ext cx="9071280" cy="609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de-DE" sz="200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Von Marco und Sebastian</a:t>
            </a:r>
            <a:endParaRPr lang="de-DE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CustomShape 1"/>
          <p:cNvSpPr/>
          <p:nvPr/>
        </p:nvSpPr>
        <p:spPr>
          <a:xfrm>
            <a:off x="504000" y="301320"/>
            <a:ext cx="9071280" cy="1261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de-DE" sz="220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Gliederung</a:t>
            </a:r>
            <a:endParaRPr lang="de-DE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2" name="CustomShape 2"/>
          <p:cNvSpPr/>
          <p:nvPr/>
        </p:nvSpPr>
        <p:spPr>
          <a:xfrm>
            <a:off x="504000" y="1769040"/>
            <a:ext cx="9071280" cy="4384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432000" indent="-323640">
              <a:lnSpc>
                <a:spcPct val="100000"/>
              </a:lnSpc>
              <a:buClr>
                <a:srgbClr val="FFCC99"/>
              </a:buClr>
              <a:buSzPct val="45000"/>
              <a:buFont typeface="Wingdings" charset="2"/>
              <a:buChar char=""/>
            </a:pPr>
            <a:r>
              <a:rPr lang="de-DE" sz="250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Richard Wagner</a:t>
            </a:r>
            <a:endParaRPr lang="de-DE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3640">
              <a:lnSpc>
                <a:spcPct val="100000"/>
              </a:lnSpc>
              <a:buClr>
                <a:srgbClr val="FFCC99"/>
              </a:buClr>
              <a:buSzPct val="45000"/>
              <a:buFont typeface="Wingdings" charset="2"/>
              <a:buChar char=""/>
            </a:pPr>
            <a:r>
              <a:rPr lang="de-DE" sz="250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Immanuel Kant</a:t>
            </a:r>
            <a:endParaRPr lang="de-DE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3640">
              <a:lnSpc>
                <a:spcPct val="100000"/>
              </a:lnSpc>
              <a:buClr>
                <a:srgbClr val="FFCC99"/>
              </a:buClr>
              <a:buSzPct val="45000"/>
              <a:buFont typeface="Wingdings" charset="2"/>
              <a:buChar char=""/>
            </a:pPr>
            <a:r>
              <a:rPr lang="de-DE" sz="250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Wilhelm II.</a:t>
            </a:r>
            <a:endParaRPr lang="de-DE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3640">
              <a:lnSpc>
                <a:spcPct val="100000"/>
              </a:lnSpc>
              <a:buClr>
                <a:srgbClr val="FFCC99"/>
              </a:buClr>
              <a:buSzPct val="45000"/>
              <a:buFont typeface="Wingdings" charset="2"/>
              <a:buChar char=""/>
            </a:pPr>
            <a:r>
              <a:rPr lang="de-DE" sz="250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Voltaire</a:t>
            </a:r>
            <a:endParaRPr lang="de-DE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3640">
              <a:lnSpc>
                <a:spcPct val="100000"/>
              </a:lnSpc>
              <a:buClr>
                <a:srgbClr val="FFCC99"/>
              </a:buClr>
              <a:buSzPct val="45000"/>
              <a:buFont typeface="Wingdings" charset="2"/>
              <a:buChar char=""/>
            </a:pPr>
            <a:r>
              <a:rPr lang="de-DE" sz="250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So viele Intellektuelle/Aufklärer?</a:t>
            </a:r>
            <a:endParaRPr lang="de-DE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3640">
              <a:lnSpc>
                <a:spcPct val="100000"/>
              </a:lnSpc>
              <a:buClr>
                <a:srgbClr val="FFCC99"/>
              </a:buClr>
              <a:buSzPct val="45000"/>
              <a:buFont typeface="Wingdings" charset="2"/>
              <a:buChar char=""/>
            </a:pPr>
            <a:r>
              <a:rPr lang="de-DE" sz="250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Fazit</a:t>
            </a:r>
            <a:endParaRPr lang="de-DE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CustomShape 1"/>
          <p:cNvSpPr/>
          <p:nvPr/>
        </p:nvSpPr>
        <p:spPr>
          <a:xfrm>
            <a:off x="504000" y="301320"/>
            <a:ext cx="9071280" cy="1261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de-DE" sz="220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Richard Wagner</a:t>
            </a:r>
            <a:endParaRPr lang="de-DE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14" name="Grafik 113"/>
          <p:cNvPicPr/>
          <p:nvPr/>
        </p:nvPicPr>
        <p:blipFill>
          <a:blip r:embed="rId2"/>
          <a:stretch/>
        </p:blipFill>
        <p:spPr>
          <a:xfrm>
            <a:off x="5688000" y="1634760"/>
            <a:ext cx="4175640" cy="5276880"/>
          </a:xfrm>
          <a:prstGeom prst="rect">
            <a:avLst/>
          </a:prstGeom>
          <a:ln>
            <a:noFill/>
          </a:ln>
        </p:spPr>
      </p:pic>
      <p:sp>
        <p:nvSpPr>
          <p:cNvPr id="115" name="CustomShape 2"/>
          <p:cNvSpPr/>
          <p:nvPr/>
        </p:nvSpPr>
        <p:spPr>
          <a:xfrm>
            <a:off x="576000" y="1778760"/>
            <a:ext cx="4426200" cy="4988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432000" indent="-323640">
              <a:lnSpc>
                <a:spcPct val="100000"/>
              </a:lnSpc>
              <a:buClr>
                <a:srgbClr val="FFCC99"/>
              </a:buClr>
              <a:buSzPct val="45000"/>
              <a:buFont typeface="Wingdings" charset="2"/>
              <a:buChar char=""/>
            </a:pPr>
            <a:r>
              <a:rPr lang="de-DE" sz="160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*22.05.1813; † 13.02.1883</a:t>
            </a:r>
            <a:endParaRPr lang="de-DE" sz="18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3640">
              <a:lnSpc>
                <a:spcPct val="100000"/>
              </a:lnSpc>
              <a:buClr>
                <a:srgbClr val="FFCC99"/>
              </a:buClr>
              <a:buSzPct val="45000"/>
              <a:buFont typeface="Wingdings" charset="2"/>
              <a:buChar char=""/>
            </a:pPr>
            <a:r>
              <a:rPr lang="de-DE" sz="160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Berühmter Komponist</a:t>
            </a:r>
            <a:endParaRPr lang="de-DE" sz="18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3640">
              <a:lnSpc>
                <a:spcPct val="100000"/>
              </a:lnSpc>
              <a:buClr>
                <a:srgbClr val="FFCC99"/>
              </a:buClr>
              <a:buSzPct val="45000"/>
              <a:buFont typeface="Wingdings" charset="2"/>
              <a:buChar char=""/>
            </a:pPr>
            <a:r>
              <a:rPr lang="de-DE" sz="160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Gab Juden an </a:t>
            </a:r>
            <a:r>
              <a:rPr lang="de-DE" sz="1600" strike="noStrike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allem, </a:t>
            </a:r>
            <a:r>
              <a:rPr lang="de-DE" sz="160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was ihm </a:t>
            </a:r>
            <a:r>
              <a:rPr lang="de-DE" sz="1600" strike="noStrike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misslang, </a:t>
            </a:r>
            <a:r>
              <a:rPr lang="de-DE" sz="160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die Schuld.</a:t>
            </a:r>
            <a:endParaRPr lang="de-DE" sz="18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3640">
              <a:lnSpc>
                <a:spcPct val="100000"/>
              </a:lnSpc>
              <a:buClr>
                <a:srgbClr val="FFCC99"/>
              </a:buClr>
              <a:buSzPct val="45000"/>
              <a:buFont typeface="Wingdings" charset="2"/>
              <a:buChar char=""/>
            </a:pPr>
            <a:r>
              <a:rPr lang="de-DE" sz="160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Pamphlet "Das Judentum in der Musik"</a:t>
            </a:r>
            <a:endParaRPr lang="de-DE" sz="18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3640">
              <a:lnSpc>
                <a:spcPct val="100000"/>
              </a:lnSpc>
              <a:buClr>
                <a:srgbClr val="FFCC99"/>
              </a:buClr>
              <a:buSzPct val="45000"/>
              <a:buFont typeface="Wingdings" charset="2"/>
              <a:buChar char=""/>
            </a:pPr>
            <a:r>
              <a:rPr lang="de-DE" sz="160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Vorreiter des modernen Antisemitismus</a:t>
            </a:r>
            <a:endParaRPr lang="de-DE" sz="18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3640">
              <a:lnSpc>
                <a:spcPct val="100000"/>
              </a:lnSpc>
              <a:buClr>
                <a:srgbClr val="FFCC99"/>
              </a:buClr>
              <a:buSzPct val="45000"/>
              <a:buFont typeface="Wingdings" charset="2"/>
              <a:buChar char=""/>
            </a:pPr>
            <a:r>
              <a:rPr lang="de-DE" sz="160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Prägungen durch Anfänge in seiner Kariere</a:t>
            </a:r>
            <a:endParaRPr lang="de-DE" sz="18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3640">
              <a:lnSpc>
                <a:spcPct val="100000"/>
              </a:lnSpc>
              <a:buClr>
                <a:srgbClr val="FFCC99"/>
              </a:buClr>
              <a:buSzPct val="45000"/>
              <a:buFont typeface="Wingdings" charset="2"/>
              <a:buChar char=""/>
            </a:pPr>
            <a:r>
              <a:rPr lang="de-DE" sz="160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Hitler sah Verbindung zwischen ihm und Wagner</a:t>
            </a:r>
            <a:endParaRPr lang="de-DE" sz="18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de-DE" sz="18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CustomShape 1"/>
          <p:cNvSpPr/>
          <p:nvPr/>
        </p:nvSpPr>
        <p:spPr>
          <a:xfrm>
            <a:off x="504000" y="301320"/>
            <a:ext cx="9071280" cy="1261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de-DE" sz="220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Kaiser Wilhelm II</a:t>
            </a:r>
            <a:endParaRPr lang="de-DE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7" name="CustomShape 2"/>
          <p:cNvSpPr/>
          <p:nvPr/>
        </p:nvSpPr>
        <p:spPr>
          <a:xfrm>
            <a:off x="504000" y="1769040"/>
            <a:ext cx="4426200" cy="4988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432000" indent="-323640">
              <a:lnSpc>
                <a:spcPct val="100000"/>
              </a:lnSpc>
              <a:buClr>
                <a:srgbClr val="FFCC99"/>
              </a:buClr>
              <a:buSzPct val="45000"/>
              <a:buFont typeface="Wingdings" charset="2"/>
              <a:buChar char=""/>
            </a:pPr>
            <a:r>
              <a:rPr lang="de-DE" sz="160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* 27. Januar 1859 in Berlin; † 4. Juni 1941</a:t>
            </a:r>
            <a:endParaRPr lang="de-DE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3640">
              <a:lnSpc>
                <a:spcPct val="100000"/>
              </a:lnSpc>
              <a:buClr>
                <a:srgbClr val="FFCC99"/>
              </a:buClr>
              <a:buSzPct val="45000"/>
              <a:buFont typeface="Wingdings" charset="2"/>
              <a:buChar char=""/>
            </a:pPr>
            <a:r>
              <a:rPr lang="de-DE" sz="160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Deutscher Kaiser</a:t>
            </a:r>
            <a:endParaRPr lang="de-DE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3640">
              <a:lnSpc>
                <a:spcPct val="100000"/>
              </a:lnSpc>
              <a:buClr>
                <a:srgbClr val="FFCC99"/>
              </a:buClr>
              <a:buSzPct val="45000"/>
              <a:buFont typeface="Wingdings" charset="2"/>
              <a:buChar char=""/>
            </a:pPr>
            <a:r>
              <a:rPr lang="de-DE" sz="160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Antisemitismus erst im Exil</a:t>
            </a:r>
            <a:endParaRPr lang="de-DE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3640">
              <a:lnSpc>
                <a:spcPct val="100000"/>
              </a:lnSpc>
              <a:buClr>
                <a:srgbClr val="FFCC99"/>
              </a:buClr>
              <a:buSzPct val="45000"/>
              <a:buFont typeface="Wingdings" charset="2"/>
              <a:buChar char=""/>
            </a:pPr>
            <a:r>
              <a:rPr lang="de-DE" sz="160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Entwickelte sich aus Vorurteilen</a:t>
            </a:r>
            <a:endParaRPr lang="de-DE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3640">
              <a:lnSpc>
                <a:spcPct val="100000"/>
              </a:lnSpc>
              <a:buClr>
                <a:srgbClr val="FFCC99"/>
              </a:buClr>
              <a:buSzPct val="45000"/>
              <a:buFont typeface="Wingdings" charset="2"/>
              <a:buChar char=""/>
            </a:pPr>
            <a:r>
              <a:rPr lang="de-DE" sz="160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Gab den Juden die Schuld</a:t>
            </a:r>
            <a:endParaRPr lang="de-DE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3640">
              <a:lnSpc>
                <a:spcPct val="100000"/>
              </a:lnSpc>
              <a:buClr>
                <a:srgbClr val="FFCC99"/>
              </a:buClr>
              <a:buSzPct val="45000"/>
              <a:buFont typeface="Wingdings" charset="2"/>
              <a:buChar char=""/>
            </a:pPr>
            <a:r>
              <a:rPr lang="de-DE" sz="160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"ich glaube, das beste wäre Gas"</a:t>
            </a:r>
            <a:endParaRPr lang="de-DE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de-DE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8" name="CustomShape 3"/>
          <p:cNvSpPr/>
          <p:nvPr/>
        </p:nvSpPr>
        <p:spPr>
          <a:xfrm>
            <a:off x="5151960" y="1769040"/>
            <a:ext cx="4426200" cy="4988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19" name="Grafik 118"/>
          <p:cNvPicPr/>
          <p:nvPr/>
        </p:nvPicPr>
        <p:blipFill>
          <a:blip r:embed="rId2"/>
          <a:stretch/>
        </p:blipFill>
        <p:spPr>
          <a:xfrm>
            <a:off x="5176800" y="1805040"/>
            <a:ext cx="4401360" cy="49528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CustomShape 1"/>
          <p:cNvSpPr/>
          <p:nvPr/>
        </p:nvSpPr>
        <p:spPr>
          <a:xfrm>
            <a:off x="504000" y="301320"/>
            <a:ext cx="9071280" cy="1261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 marL="914400" indent="-228240" algn="ctr">
              <a:lnSpc>
                <a:spcPct val="100000"/>
              </a:lnSpc>
            </a:pPr>
            <a:r>
              <a:rPr lang="de-DE" sz="220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verdana;arial"/>
              </a:rPr>
              <a:t>Immanuel Kant</a:t>
            </a:r>
            <a:endParaRPr lang="de-DE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1" name="CustomShape 2"/>
          <p:cNvSpPr/>
          <p:nvPr/>
        </p:nvSpPr>
        <p:spPr>
          <a:xfrm>
            <a:off x="504000" y="1769040"/>
            <a:ext cx="4426200" cy="4988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432000" indent="-323640">
              <a:lnSpc>
                <a:spcPct val="100000"/>
              </a:lnSpc>
              <a:buClr>
                <a:srgbClr val="FFCC99"/>
              </a:buClr>
              <a:buSzPct val="45000"/>
              <a:buFont typeface="Wingdings" charset="2"/>
              <a:buChar char=""/>
            </a:pPr>
            <a:r>
              <a:rPr lang="de-DE" sz="160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* 22. April 1724 † 12. Februar 1804</a:t>
            </a:r>
            <a:endParaRPr lang="de-DE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3640">
              <a:lnSpc>
                <a:spcPct val="100000"/>
              </a:lnSpc>
              <a:buClr>
                <a:srgbClr val="FFCC99"/>
              </a:buClr>
              <a:buSzPct val="45000"/>
              <a:buFont typeface="Wingdings" charset="2"/>
              <a:buChar char=""/>
            </a:pPr>
            <a:r>
              <a:rPr lang="de-DE" sz="160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Deutscher Philosoph der Aufklärung</a:t>
            </a:r>
            <a:endParaRPr lang="de-DE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3640">
              <a:lnSpc>
                <a:spcPct val="100000"/>
              </a:lnSpc>
              <a:buClr>
                <a:srgbClr val="FFCC99"/>
              </a:buClr>
              <a:buSzPct val="45000"/>
              <a:buFont typeface="Wingdings" charset="2"/>
              <a:buChar char=""/>
            </a:pPr>
            <a:r>
              <a:rPr lang="de-DE" sz="160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Buch "Kritik der reinen Vernunft"</a:t>
            </a:r>
            <a:endParaRPr lang="de-DE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3640">
              <a:lnSpc>
                <a:spcPct val="100000"/>
              </a:lnSpc>
              <a:buClr>
                <a:srgbClr val="FFCC99"/>
              </a:buClr>
              <a:buSzPct val="45000"/>
              <a:buFont typeface="Wingdings" charset="2"/>
              <a:buChar char=""/>
            </a:pPr>
            <a:r>
              <a:rPr lang="de-DE" sz="160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"Vampyre der Gesellschaft"</a:t>
            </a:r>
            <a:endParaRPr lang="de-DE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3640">
              <a:lnSpc>
                <a:spcPct val="100000"/>
              </a:lnSpc>
              <a:buClr>
                <a:srgbClr val="FFCC99"/>
              </a:buClr>
              <a:buSzPct val="45000"/>
              <a:buFont typeface="Wingdings" charset="2"/>
              <a:buChar char=""/>
            </a:pPr>
            <a:r>
              <a:rPr lang="de-DE" sz="160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Äußerte sich ausschließlich negativ über die Juden</a:t>
            </a:r>
            <a:endParaRPr lang="de-DE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3640">
              <a:lnSpc>
                <a:spcPct val="100000"/>
              </a:lnSpc>
              <a:buClr>
                <a:srgbClr val="FFCC99"/>
              </a:buClr>
              <a:buSzPct val="45000"/>
              <a:buFont typeface="Wingdings" charset="2"/>
              <a:buChar char=""/>
            </a:pPr>
            <a:r>
              <a:rPr lang="de-DE" sz="160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Wird als größter Denker der Aufklärung gefeiert</a:t>
            </a:r>
            <a:endParaRPr lang="de-DE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2" name="CustomShape 3"/>
          <p:cNvSpPr/>
          <p:nvPr/>
        </p:nvSpPr>
        <p:spPr>
          <a:xfrm>
            <a:off x="5151960" y="1769040"/>
            <a:ext cx="4426200" cy="4988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23" name="Grafik 122"/>
          <p:cNvPicPr/>
          <p:nvPr/>
        </p:nvPicPr>
        <p:blipFill>
          <a:blip r:embed="rId2"/>
          <a:stretch/>
        </p:blipFill>
        <p:spPr>
          <a:xfrm>
            <a:off x="5151960" y="1821960"/>
            <a:ext cx="4426200" cy="49359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CustomShape 1"/>
          <p:cNvSpPr/>
          <p:nvPr/>
        </p:nvSpPr>
        <p:spPr>
          <a:xfrm>
            <a:off x="504000" y="301320"/>
            <a:ext cx="9071280" cy="1261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de-DE" sz="220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Voltaire</a:t>
            </a:r>
            <a:endParaRPr lang="de-DE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5" name="CustomShape 2"/>
          <p:cNvSpPr/>
          <p:nvPr/>
        </p:nvSpPr>
        <p:spPr>
          <a:xfrm>
            <a:off x="504000" y="1769040"/>
            <a:ext cx="4426560" cy="4509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432000" indent="-323640">
              <a:lnSpc>
                <a:spcPct val="100000"/>
              </a:lnSpc>
              <a:buClr>
                <a:srgbClr val="FFCC99"/>
              </a:buClr>
              <a:buSzPct val="45000"/>
              <a:buFont typeface="Wingdings" charset="2"/>
              <a:buChar char=""/>
            </a:pPr>
            <a:r>
              <a:rPr lang="de-DE" sz="160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FreeSans"/>
              </a:rPr>
              <a:t>* 21. November 1694 in Paris; † 30. Mai 1778 in Paris als Francois-Marie Arouet</a:t>
            </a:r>
            <a:endParaRPr lang="de-DE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3640">
              <a:lnSpc>
                <a:spcPct val="100000"/>
              </a:lnSpc>
              <a:buClr>
                <a:srgbClr val="FFCC99"/>
              </a:buClr>
              <a:buSzPct val="45000"/>
              <a:buFont typeface="Wingdings" charset="2"/>
              <a:buChar char=""/>
            </a:pPr>
            <a:r>
              <a:rPr lang="de-DE" sz="160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FreeSans"/>
              </a:rPr>
              <a:t>Einer der wichtigsten Aufklärer und meistgelesenen Autoren des 18. Jahrhunderts</a:t>
            </a:r>
            <a:endParaRPr lang="de-DE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3640">
              <a:lnSpc>
                <a:spcPct val="100000"/>
              </a:lnSpc>
              <a:buClr>
                <a:srgbClr val="FFCC99"/>
              </a:buClr>
              <a:buSzPct val="45000"/>
              <a:buFont typeface="Wingdings" charset="2"/>
              <a:buChar char=""/>
            </a:pPr>
            <a:r>
              <a:rPr lang="de-DE" sz="160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FreeSans"/>
              </a:rPr>
              <a:t>Atheist </a:t>
            </a:r>
            <a:endParaRPr lang="de-DE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3640">
              <a:lnSpc>
                <a:spcPct val="100000"/>
              </a:lnSpc>
              <a:buClr>
                <a:srgbClr val="FFCC99"/>
              </a:buClr>
              <a:buSzPct val="45000"/>
              <a:buFont typeface="Wingdings" charset="2"/>
              <a:buChar char=""/>
            </a:pPr>
            <a:r>
              <a:rPr lang="de-DE" sz="160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FreeSans"/>
              </a:rPr>
              <a:t>Speziell gegen monotheistische Religionen</a:t>
            </a:r>
            <a:endParaRPr lang="de-DE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3640">
              <a:lnSpc>
                <a:spcPct val="100000"/>
              </a:lnSpc>
              <a:buClr>
                <a:srgbClr val="FFCC99"/>
              </a:buClr>
              <a:buSzPct val="45000"/>
              <a:buFont typeface="Wingdings" charset="2"/>
              <a:buChar char=""/>
            </a:pPr>
            <a:r>
              <a:rPr lang="de-DE" sz="160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FreeSans"/>
              </a:rPr>
              <a:t>Predigte Toleranz, brannte aber für den Antisemitismus</a:t>
            </a:r>
            <a:endParaRPr lang="de-DE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3640">
              <a:lnSpc>
                <a:spcPct val="100000"/>
              </a:lnSpc>
              <a:buClr>
                <a:srgbClr val="FFCC99"/>
              </a:buClr>
              <a:buSzPct val="45000"/>
              <a:buFont typeface="Wingdings" charset="2"/>
              <a:buChar char=""/>
            </a:pPr>
            <a:r>
              <a:rPr lang="de-DE" sz="160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FreeSans"/>
              </a:rPr>
              <a:t>„Ich spreche mit Bedauern von den Juden: Diese </a:t>
            </a:r>
            <a:r>
              <a:rPr lang="de-DE" sz="1600" u="sng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FreeSans"/>
              </a:rPr>
              <a:t>Nation</a:t>
            </a:r>
            <a:r>
              <a:rPr lang="de-DE" sz="160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FreeSans"/>
              </a:rPr>
              <a:t> ist, in vielerlei Beziehung, die </a:t>
            </a:r>
            <a:r>
              <a:rPr lang="de-DE" sz="1600" u="sng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FreeSans"/>
              </a:rPr>
              <a:t>verachtenswerteste</a:t>
            </a:r>
            <a:r>
              <a:rPr lang="de-DE" sz="160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FreeSans"/>
              </a:rPr>
              <a:t>, die jemals die Erde beschmutzt hat.“</a:t>
            </a:r>
            <a:endParaRPr lang="de-DE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3640">
              <a:lnSpc>
                <a:spcPct val="100000"/>
              </a:lnSpc>
              <a:buClr>
                <a:srgbClr val="FFCC99"/>
              </a:buClr>
              <a:buSzPct val="45000"/>
              <a:buFont typeface="Wingdings" charset="2"/>
              <a:buChar char=""/>
            </a:pPr>
            <a:r>
              <a:rPr lang="de-DE" sz="160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FreeSans"/>
              </a:rPr>
              <a:t>Trug aufgrund seiner Aufklärungsarbeit trotzdem zur Akzeptanz der Juden bei</a:t>
            </a:r>
            <a:endParaRPr lang="de-DE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26" name="Grafik 125"/>
          <p:cNvPicPr/>
          <p:nvPr/>
        </p:nvPicPr>
        <p:blipFill>
          <a:blip r:embed="rId2"/>
          <a:stretch/>
        </p:blipFill>
        <p:spPr>
          <a:xfrm>
            <a:off x="5420880" y="1769040"/>
            <a:ext cx="3889440" cy="43844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CustomShape 1"/>
          <p:cNvSpPr/>
          <p:nvPr/>
        </p:nvSpPr>
        <p:spPr>
          <a:xfrm>
            <a:off x="504000" y="301320"/>
            <a:ext cx="9071280" cy="1261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 marL="216000" indent="-216000" algn="ctr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20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So viele Intellektuelle und Aufklärer?</a:t>
            </a:r>
            <a:endParaRPr lang="de-DE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8" name="CustomShape 2"/>
          <p:cNvSpPr/>
          <p:nvPr/>
        </p:nvSpPr>
        <p:spPr>
          <a:xfrm>
            <a:off x="504000" y="1769040"/>
            <a:ext cx="9071280" cy="4384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432000" indent="-323640">
              <a:lnSpc>
                <a:spcPct val="100000"/>
              </a:lnSpc>
              <a:buClr>
                <a:srgbClr val="FFCC99"/>
              </a:buClr>
              <a:buSzPct val="45000"/>
              <a:buFont typeface="Wingdings" charset="2"/>
              <a:buChar char=""/>
            </a:pPr>
            <a:r>
              <a:rPr lang="de-DE" sz="200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„Judenfrage“</a:t>
            </a:r>
            <a:endParaRPr lang="de-DE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3640">
              <a:lnSpc>
                <a:spcPct val="100000"/>
              </a:lnSpc>
              <a:buClr>
                <a:srgbClr val="FFCC99"/>
              </a:buClr>
              <a:buSzPct val="45000"/>
              <a:buFont typeface="Wingdings" charset="2"/>
              <a:buChar char=""/>
            </a:pPr>
            <a:r>
              <a:rPr lang="de-DE" sz="200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Emanzipation der Juden gleichzeitig mit den revolutionären Bewegungen</a:t>
            </a:r>
            <a:endParaRPr lang="de-DE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3640">
              <a:lnSpc>
                <a:spcPct val="100000"/>
              </a:lnSpc>
              <a:buClr>
                <a:srgbClr val="FFCC99"/>
              </a:buClr>
              <a:buSzPct val="45000"/>
              <a:buFont typeface="Wingdings" charset="2"/>
              <a:buChar char=""/>
            </a:pPr>
            <a:r>
              <a:rPr lang="de-DE" sz="200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Juden wurden nun oft für die Missstände in den neugeordneten Ländern verantwortlich gemacht</a:t>
            </a:r>
            <a:endParaRPr lang="de-DE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3640">
              <a:lnSpc>
                <a:spcPct val="100000"/>
              </a:lnSpc>
              <a:buClr>
                <a:srgbClr val="FFCC99"/>
              </a:buClr>
              <a:buSzPct val="45000"/>
              <a:buFont typeface="Wingdings" charset="2"/>
              <a:buChar char=""/>
            </a:pPr>
            <a:r>
              <a:rPr lang="de-DE" sz="200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Judenhass war normal und wurde von Generation zu Generation weitergetragen</a:t>
            </a:r>
            <a:endParaRPr lang="de-DE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3640">
              <a:lnSpc>
                <a:spcPct val="100000"/>
              </a:lnSpc>
              <a:buClr>
                <a:srgbClr val="FFCC99"/>
              </a:buClr>
              <a:buSzPct val="45000"/>
              <a:buFont typeface="Wingdings" charset="2"/>
              <a:buChar char=""/>
            </a:pPr>
            <a:r>
              <a:rPr lang="de-DE" sz="200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Viele Regierungen, darunter auch das Kaiserreich, distanzierten sich schnell wieder von der Judenemanzipation</a:t>
            </a:r>
            <a:endParaRPr lang="de-DE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CustomShape 1"/>
          <p:cNvSpPr/>
          <p:nvPr/>
        </p:nvSpPr>
        <p:spPr>
          <a:xfrm>
            <a:off x="504000" y="301320"/>
            <a:ext cx="9071280" cy="1261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de-DE" sz="220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Fazit</a:t>
            </a:r>
            <a:endParaRPr lang="de-DE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0" name="CustomShape 2"/>
          <p:cNvSpPr/>
          <p:nvPr/>
        </p:nvSpPr>
        <p:spPr>
          <a:xfrm>
            <a:off x="504000" y="1769040"/>
            <a:ext cx="9071280" cy="4384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432000" indent="-323640">
              <a:lnSpc>
                <a:spcPct val="100000"/>
              </a:lnSpc>
              <a:buClr>
                <a:srgbClr val="FFCC99"/>
              </a:buClr>
              <a:buSzPct val="45000"/>
              <a:buFont typeface="Wingdings" charset="2"/>
              <a:buChar char=""/>
            </a:pPr>
            <a:r>
              <a:rPr lang="de-DE" sz="200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Antisemitismus war etwas Normales</a:t>
            </a:r>
            <a:endParaRPr lang="de-DE" sz="18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3640">
              <a:lnSpc>
                <a:spcPct val="100000"/>
              </a:lnSpc>
              <a:buClr>
                <a:srgbClr val="FFCC99"/>
              </a:buClr>
              <a:buSzPct val="45000"/>
              <a:buFont typeface="Wingdings" charset="2"/>
              <a:buChar char=""/>
            </a:pPr>
            <a:r>
              <a:rPr lang="de-DE" sz="200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Es gehörte zum „guten Ton“ </a:t>
            </a:r>
            <a:r>
              <a:rPr lang="de-DE" sz="2000" strike="noStrike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, Juden </a:t>
            </a:r>
            <a:r>
              <a:rPr lang="de-DE" sz="200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zu beschuldigen</a:t>
            </a:r>
            <a:endParaRPr lang="de-DE" sz="18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3640">
              <a:lnSpc>
                <a:spcPct val="100000"/>
              </a:lnSpc>
              <a:buClr>
                <a:srgbClr val="FFCC99"/>
              </a:buClr>
              <a:buSzPct val="45000"/>
              <a:buFont typeface="Wingdings" charset="2"/>
              <a:buChar char=""/>
            </a:pPr>
            <a:r>
              <a:rPr lang="de-DE" sz="200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Es wurde immer wieder von Judenproblemen gesprochen, um Gründe zu nennen, den Juden den Status der </a:t>
            </a:r>
            <a:r>
              <a:rPr lang="de-DE" sz="2000" strike="noStrike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Gleichberechtigung </a:t>
            </a:r>
            <a:r>
              <a:rPr lang="de-DE" sz="200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zu nehmen</a:t>
            </a:r>
            <a:endParaRPr lang="de-DE" sz="18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3640">
              <a:lnSpc>
                <a:spcPct val="100000"/>
              </a:lnSpc>
              <a:buClr>
                <a:srgbClr val="FFCC99"/>
              </a:buClr>
              <a:buSzPct val="45000"/>
              <a:buFont typeface="Wingdings" charset="2"/>
              <a:buChar char=""/>
            </a:pPr>
            <a:r>
              <a:rPr lang="de-DE" sz="200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Das Judentum wurde für die Aufklärer aufgrund von antisemitischen Unwahrheiten und Floskeln zum Beispiel für das Übel von Religionen</a:t>
            </a:r>
            <a:endParaRPr lang="de-DE" sz="18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CustomShape 1"/>
          <p:cNvSpPr/>
          <p:nvPr/>
        </p:nvSpPr>
        <p:spPr>
          <a:xfrm>
            <a:off x="504000" y="301320"/>
            <a:ext cx="9071280" cy="1261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de-DE" sz="220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Quellen</a:t>
            </a:r>
            <a:endParaRPr lang="de-DE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2" name="CustomShape 2"/>
          <p:cNvSpPr/>
          <p:nvPr/>
        </p:nvSpPr>
        <p:spPr>
          <a:xfrm>
            <a:off x="432000" y="1800000"/>
            <a:ext cx="9071280" cy="627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432000" indent="-323640">
              <a:lnSpc>
                <a:spcPct val="100000"/>
              </a:lnSpc>
              <a:buClr>
                <a:srgbClr val="FFCC99"/>
              </a:buClr>
              <a:buSzPct val="45000"/>
              <a:buFont typeface="Wingdings" charset="2"/>
              <a:buChar char=""/>
            </a:pPr>
            <a:r>
              <a:rPr lang="de-DE" sz="2000" u="sng" strike="noStrike" spc="-1" dirty="0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Arial"/>
                <a:hlinkClick r:id="rId2"/>
              </a:rPr>
              <a:t>http://www.sueddeutsche.de/politik/judenhasser-und-komponist-der-paranoia-fall-richard-wagner-1.1678112</a:t>
            </a:r>
            <a:endParaRPr lang="de-DE" sz="1800" strike="noStrike" spc="-1" dirty="0">
              <a:solidFill>
                <a:srgbClr val="FF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3640">
              <a:lnSpc>
                <a:spcPct val="100000"/>
              </a:lnSpc>
              <a:buClr>
                <a:srgbClr val="FFCC99"/>
              </a:buClr>
              <a:buSzPct val="45000"/>
              <a:buFont typeface="Wingdings" charset="2"/>
              <a:buChar char=""/>
            </a:pPr>
            <a:r>
              <a:rPr lang="de-DE" sz="2000" u="sng" strike="noStrike" spc="-1" dirty="0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Arial"/>
                <a:hlinkClick r:id="rId3"/>
              </a:rPr>
              <a:t>http://www.berliner-zeitung.de/in-seinem-antisemitismus-stand-wilhelm-ii--hitler-kaum-nach-1-bekenntnisse-des-monarchen-in-einer-neuen-veroeffentlichung--das-beste-waere-gas---wetterte-der-kaiser-17103334</a:t>
            </a:r>
            <a:endParaRPr lang="de-DE" sz="1800" strike="noStrike" spc="-1" dirty="0">
              <a:solidFill>
                <a:srgbClr val="FF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3640">
              <a:lnSpc>
                <a:spcPct val="100000"/>
              </a:lnSpc>
              <a:buClr>
                <a:srgbClr val="FFCC99"/>
              </a:buClr>
              <a:buSzPct val="45000"/>
              <a:buFont typeface="Wingdings" charset="2"/>
              <a:buChar char=""/>
            </a:pPr>
            <a:r>
              <a:rPr lang="de-DE" sz="2000" u="sng" strike="noStrike" spc="-1" dirty="0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Arial"/>
                <a:hlinkClick r:id="rId4"/>
              </a:rPr>
              <a:t>http://www.zeit.de/1994/48/wilhelm-ii-das-beste-waere-gas</a:t>
            </a:r>
            <a:endParaRPr lang="de-DE" sz="1800" strike="noStrike" spc="-1" dirty="0">
              <a:solidFill>
                <a:srgbClr val="FF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3640">
              <a:lnSpc>
                <a:spcPct val="100000"/>
              </a:lnSpc>
              <a:buClr>
                <a:srgbClr val="FFCC99"/>
              </a:buClr>
              <a:buSzPct val="45000"/>
              <a:buFont typeface="Wingdings" charset="2"/>
              <a:buChar char=""/>
            </a:pPr>
            <a:r>
              <a:rPr lang="de-DE" sz="2000" u="sng" strike="noStrike" spc="-1" dirty="0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Arial"/>
                <a:hlinkClick r:id="rId5"/>
              </a:rPr>
              <a:t>http://www.heise.de/tp/artikel/41/41064/1.html</a:t>
            </a:r>
            <a:endParaRPr lang="de-DE" sz="1800" strike="noStrike" spc="-1" dirty="0">
              <a:solidFill>
                <a:srgbClr val="FF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3640">
              <a:lnSpc>
                <a:spcPct val="100000"/>
              </a:lnSpc>
              <a:buClr>
                <a:srgbClr val="FFCC99"/>
              </a:buClr>
              <a:buSzPct val="45000"/>
              <a:buFont typeface="Wingdings" charset="2"/>
              <a:buChar char=""/>
            </a:pPr>
            <a:r>
              <a:rPr lang="de-DE" sz="2000" u="sng" strike="noStrike" spc="-1" dirty="0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Arial"/>
                <a:hlinkClick r:id="rId6"/>
              </a:rPr>
              <a:t>https://de.wikipedia.org/wiki/Immanuel_Kant</a:t>
            </a:r>
            <a:endParaRPr lang="de-DE" sz="1800" strike="noStrike" spc="-1" dirty="0">
              <a:solidFill>
                <a:srgbClr val="FF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3640">
              <a:lnSpc>
                <a:spcPct val="100000"/>
              </a:lnSpc>
              <a:buClr>
                <a:srgbClr val="FFCC99"/>
              </a:buClr>
              <a:buSzPct val="45000"/>
              <a:buFont typeface="Wingdings" charset="2"/>
              <a:buChar char=""/>
            </a:pPr>
            <a:r>
              <a:rPr lang="de-DE" sz="2000" u="sng" strike="noStrike" spc="-1" dirty="0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Arial"/>
                <a:hlinkClick r:id="rId7"/>
              </a:rPr>
              <a:t>http://www.welt.de/kultur/history/article108335884/Die-grossen-Aufklaerer-waren-oft-Judenhasser.html</a:t>
            </a:r>
            <a:endParaRPr lang="de-DE" sz="1800" strike="noStrike" spc="-1" dirty="0">
              <a:solidFill>
                <a:srgbClr val="FF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369</Words>
  <Application>Microsoft Office PowerPoint</Application>
  <PresentationFormat>Benutzerdefiniert</PresentationFormat>
  <Paragraphs>58</Paragraphs>
  <Slides>9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3</vt:i4>
      </vt:variant>
      <vt:variant>
        <vt:lpstr>Folientitel</vt:lpstr>
      </vt:variant>
      <vt:variant>
        <vt:i4>9</vt:i4>
      </vt:variant>
    </vt:vector>
  </HeadingPairs>
  <TitlesOfParts>
    <vt:vector size="12" baseType="lpstr">
      <vt:lpstr>Office Theme</vt:lpstr>
      <vt:lpstr>Office Theme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marco</dc:creator>
  <cp:lastModifiedBy>Conrad</cp:lastModifiedBy>
  <cp:revision>14</cp:revision>
  <dcterms:created xsi:type="dcterms:W3CDTF">2016-03-08T17:54:01Z</dcterms:created>
  <dcterms:modified xsi:type="dcterms:W3CDTF">2016-04-03T08:55:09Z</dcterms:modified>
  <dc:language>de-DE</dc:language>
</cp:coreProperties>
</file>